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2" r:id="rId2"/>
    <p:sldId id="256" r:id="rId3"/>
    <p:sldId id="430" r:id="rId4"/>
    <p:sldId id="306" r:id="rId5"/>
    <p:sldId id="383" r:id="rId6"/>
    <p:sldId id="266" r:id="rId7"/>
    <p:sldId id="307" r:id="rId8"/>
    <p:sldId id="265" r:id="rId9"/>
    <p:sldId id="384" r:id="rId10"/>
    <p:sldId id="385" r:id="rId11"/>
    <p:sldId id="386" r:id="rId12"/>
    <p:sldId id="434" r:id="rId13"/>
    <p:sldId id="435" r:id="rId14"/>
    <p:sldId id="436" r:id="rId15"/>
    <p:sldId id="395" r:id="rId16"/>
    <p:sldId id="396" r:id="rId17"/>
    <p:sldId id="397" r:id="rId18"/>
    <p:sldId id="400" r:id="rId19"/>
    <p:sldId id="431" r:id="rId20"/>
    <p:sldId id="283" r:id="rId21"/>
    <p:sldId id="317" r:id="rId22"/>
    <p:sldId id="402" r:id="rId23"/>
    <p:sldId id="320" r:id="rId24"/>
    <p:sldId id="404" r:id="rId25"/>
    <p:sldId id="415" r:id="rId26"/>
    <p:sldId id="433" r:id="rId27"/>
    <p:sldId id="438" r:id="rId28"/>
    <p:sldId id="408" r:id="rId29"/>
    <p:sldId id="406" r:id="rId30"/>
    <p:sldId id="407" r:id="rId31"/>
    <p:sldId id="410" r:id="rId32"/>
    <p:sldId id="432" r:id="rId33"/>
    <p:sldId id="324" r:id="rId34"/>
    <p:sldId id="411" r:id="rId35"/>
    <p:sldId id="413" r:id="rId36"/>
    <p:sldId id="332" r:id="rId37"/>
    <p:sldId id="336" r:id="rId38"/>
    <p:sldId id="329" r:id="rId39"/>
    <p:sldId id="418" r:id="rId40"/>
    <p:sldId id="419" r:id="rId41"/>
    <p:sldId id="417" r:id="rId42"/>
    <p:sldId id="334" r:id="rId43"/>
    <p:sldId id="338" r:id="rId44"/>
    <p:sldId id="335" r:id="rId45"/>
    <p:sldId id="423" r:id="rId46"/>
    <p:sldId id="424" r:id="rId47"/>
    <p:sldId id="437" r:id="rId48"/>
    <p:sldId id="286" r:id="rId49"/>
    <p:sldId id="425" r:id="rId50"/>
    <p:sldId id="280" r:id="rId51"/>
    <p:sldId id="278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743"/>
    <a:srgbClr val="5E5E5E"/>
    <a:srgbClr val="1F77B4"/>
    <a:srgbClr val="E8EBE4"/>
    <a:srgbClr val="FF7F15"/>
    <a:srgbClr val="00B0F0"/>
    <a:srgbClr val="00A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E1694-49D9-C54B-8A83-AD008E2D6256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C8D10-E934-4746-829C-B4C5485040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143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030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65159"/>
            <a:ext cx="11028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CM1: </a:t>
            </a:r>
            <a:r>
              <a:rPr lang="en-GB" sz="44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Introduction, simple linear regression, and some multivariate statistics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EB626-DDD9-AA52-B79B-CE6D44BA6694}"/>
              </a:ext>
            </a:extLst>
          </p:cNvPr>
          <p:cNvSpPr txBox="1"/>
          <p:nvPr/>
        </p:nvSpPr>
        <p:spPr>
          <a:xfrm>
            <a:off x="318844" y="159071"/>
            <a:ext cx="4241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0E189-6F59-AFE9-F9A0-77022C39C6ED}"/>
              </a:ext>
            </a:extLst>
          </p:cNvPr>
          <p:cNvSpPr txBox="1"/>
          <p:nvPr/>
        </p:nvSpPr>
        <p:spPr>
          <a:xfrm>
            <a:off x="318844" y="1393276"/>
            <a:ext cx="1089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will be dealing with three main 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statistical tasks</a:t>
            </a:r>
            <a:endParaRPr lang="en-FR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ECE29-C4A3-D1FE-3FDE-C24DB56BA6B3}"/>
              </a:ext>
            </a:extLst>
          </p:cNvPr>
          <p:cNvGrpSpPr/>
          <p:nvPr/>
        </p:nvGrpSpPr>
        <p:grpSpPr>
          <a:xfrm>
            <a:off x="1600053" y="2314520"/>
            <a:ext cx="8991893" cy="3781842"/>
            <a:chOff x="882869" y="2429006"/>
            <a:chExt cx="8991893" cy="37818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D40528-64C7-864B-B9F2-5BE93FBC4388}"/>
                </a:ext>
              </a:extLst>
            </p:cNvPr>
            <p:cNvSpPr txBox="1"/>
            <p:nvPr/>
          </p:nvSpPr>
          <p:spPr>
            <a:xfrm>
              <a:off x="1296308" y="2429006"/>
              <a:ext cx="833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Regression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continuous variable to another set of variables?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D611E2-3D49-3CFF-6F4F-86DDE9200A65}"/>
                </a:ext>
              </a:extLst>
            </p:cNvPr>
            <p:cNvSpPr txBox="1"/>
            <p:nvPr/>
          </p:nvSpPr>
          <p:spPr>
            <a:xfrm>
              <a:off x="1296307" y="3781318"/>
              <a:ext cx="857845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Classification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discrete variable (i.e. a label) to another set of variables?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13E84A-586F-B31B-EBEF-BE4FCA744B8B}"/>
                </a:ext>
              </a:extLst>
            </p:cNvPr>
            <p:cNvSpPr txBox="1"/>
            <p:nvPr/>
          </p:nvSpPr>
          <p:spPr>
            <a:xfrm>
              <a:off x="1296307" y="5133630"/>
              <a:ext cx="85784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Clustering: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we detect classes in a dataset and split its samples accordingly?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63EE06-7D1B-3854-DE50-1F24E4508F3B}"/>
                </a:ext>
              </a:extLst>
            </p:cNvPr>
            <p:cNvSpPr/>
            <p:nvPr/>
          </p:nvSpPr>
          <p:spPr>
            <a:xfrm>
              <a:off x="882870" y="2595666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02CB8A-43F2-5933-B3D2-A458B6922852}"/>
                </a:ext>
              </a:extLst>
            </p:cNvPr>
            <p:cNvSpPr/>
            <p:nvPr/>
          </p:nvSpPr>
          <p:spPr>
            <a:xfrm>
              <a:off x="882870" y="3920307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18A42E-9A35-3249-B194-8D62340DB001}"/>
                </a:ext>
              </a:extLst>
            </p:cNvPr>
            <p:cNvSpPr/>
            <p:nvPr/>
          </p:nvSpPr>
          <p:spPr>
            <a:xfrm>
              <a:off x="882869" y="5292420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0426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BBD5E-AB39-56D3-E357-109D42973E1F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FC597-E200-2765-D100-C6F9F5CD2E77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5" name="Picture 4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E86210EF-D25C-6ACC-5FC8-15C29D4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2698233"/>
            <a:ext cx="4663536" cy="349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ACD68-DE38-0219-B0FA-A368E9C0DED4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07FB-33D2-BF69-5566-B6BC6AF845A4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0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E020-BA6F-F309-BCF0-95FB4354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723A91-1035-948D-B9B0-97E514E8DD9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5841E-A068-2E7E-881C-69D61DBBB48C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9A43F-B936-C8B5-3764-CEA1AA329343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3B202F-21B8-5A6C-0AC5-2B9D2E4C844D}"/>
              </a:ext>
            </a:extLst>
          </p:cNvPr>
          <p:cNvSpPr/>
          <p:nvPr/>
        </p:nvSpPr>
        <p:spPr>
          <a:xfrm>
            <a:off x="1240050" y="503770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C3806-D0F6-9245-76B2-659FCBA74EB4}"/>
              </a:ext>
            </a:extLst>
          </p:cNvPr>
          <p:cNvSpPr txBox="1"/>
          <p:nvPr/>
        </p:nvSpPr>
        <p:spPr>
          <a:xfrm>
            <a:off x="1413109" y="512182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0043-CCD9-935F-86FB-C41CC987B688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AC3BD-28AE-8594-D0E9-3F5C1D7AA6B1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8C1EAA-FDDF-C074-5B42-F49D941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42073-6E66-C3B2-3D4E-4BD10EFAC397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536EE-1C7D-9ACB-2E92-9E004320C2E0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9C1E-DB30-4284-C0C9-C926A715CB1C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50087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F20D-01BE-6C82-C67E-11C7533B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F5974-1BE5-0DCC-332D-9817CA90C748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FA33A-80F5-A103-994C-A0C6B299915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52CBE-5F02-765E-AE2E-0BA176998800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D87D-82C2-801D-AE24-C425D68B801C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0488A8-77E8-7E9C-8980-6C6636C47C10}"/>
              </a:ext>
            </a:extLst>
          </p:cNvPr>
          <p:cNvSpPr/>
          <p:nvPr/>
        </p:nvSpPr>
        <p:spPr>
          <a:xfrm>
            <a:off x="1240050" y="342263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27B1C-D6C7-4A1C-8978-C64B36FF79F9}"/>
              </a:ext>
            </a:extLst>
          </p:cNvPr>
          <p:cNvSpPr txBox="1"/>
          <p:nvPr/>
        </p:nvSpPr>
        <p:spPr>
          <a:xfrm>
            <a:off x="1413109" y="350675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2657E-EA70-08B2-3402-559710CB4A65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AEDAD-7CD4-6399-5F60-59287E73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8D877-E05B-EE7D-CDE0-8E4E5B3E723A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CE2B-F06F-2414-C3B6-984F2B7C7562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F434-AA04-CE66-15B0-6020B817CA6A}"/>
              </a:ext>
            </a:extLst>
          </p:cNvPr>
          <p:cNvSpPr txBox="1"/>
          <p:nvPr/>
        </p:nvSpPr>
        <p:spPr>
          <a:xfrm>
            <a:off x="694611" y="4388868"/>
            <a:ext cx="61137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significant are the parameters in the model? Can we define confidence intervals? Is the linear model a good one?</a:t>
            </a:r>
          </a:p>
          <a:p>
            <a:endParaRPr lang="en-FR" sz="26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FR" sz="2600" b="1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↳ Should we include more predictors?</a:t>
            </a:r>
          </a:p>
        </p:txBody>
      </p:sp>
    </p:spTree>
    <p:extLst>
      <p:ext uri="{BB962C8B-B14F-4D97-AF65-F5344CB8AC3E}">
        <p14:creationId xmlns:p14="http://schemas.microsoft.com/office/powerpoint/2010/main" val="33249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1B94-69AD-5788-D9D4-0886AF7A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348F86-1B51-4616-84E0-A6A32EA3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07" y="132441"/>
            <a:ext cx="8563785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58D61-24BD-93DF-81D4-EF30A2F988BC}"/>
              </a:ext>
            </a:extLst>
          </p:cNvPr>
          <p:cNvGrpSpPr/>
          <p:nvPr/>
        </p:nvGrpSpPr>
        <p:grpSpPr>
          <a:xfrm>
            <a:off x="6526285" y="2729576"/>
            <a:ext cx="5810421" cy="3937969"/>
            <a:chOff x="6965450" y="2929864"/>
            <a:chExt cx="3308994" cy="2234903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6E0149-D352-AE52-80A2-9B102A5C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5450" y="2929864"/>
              <a:ext cx="3288900" cy="213334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7C5DF-A225-27F7-193B-2C3AB76515F7}"/>
                </a:ext>
              </a:extLst>
            </p:cNvPr>
            <p:cNvSpPr/>
            <p:nvPr/>
          </p:nvSpPr>
          <p:spPr>
            <a:xfrm>
              <a:off x="8572126" y="4244805"/>
              <a:ext cx="1702318" cy="919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74ED4-97C1-3054-D565-BA08D690F6A0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E19FB-073A-C91F-CCA1-686FA8FC4CF6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3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A124-67DC-FADD-F2E3-7032E0AE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54" y="2454483"/>
            <a:ext cx="5450646" cy="40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44125-87AB-B89E-1E4B-38F4DD4C4C2D}"/>
              </a:ext>
            </a:extLst>
          </p:cNvPr>
          <p:cNvSpPr txBox="1"/>
          <p:nvPr/>
        </p:nvSpPr>
        <p:spPr>
          <a:xfrm>
            <a:off x="8799468" y="6211773"/>
            <a:ext cx="1617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D38F8-CE4F-2CB7-392F-1149F0B746F2}"/>
              </a:ext>
            </a:extLst>
          </p:cNvPr>
          <p:cNvSpPr txBox="1"/>
          <p:nvPr/>
        </p:nvSpPr>
        <p:spPr>
          <a:xfrm rot="16200000">
            <a:off x="6006217" y="4313809"/>
            <a:ext cx="1470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DEPTH</a:t>
            </a:r>
          </a:p>
        </p:txBody>
      </p:sp>
    </p:spTree>
    <p:extLst>
      <p:ext uri="{BB962C8B-B14F-4D97-AF65-F5344CB8AC3E}">
        <p14:creationId xmlns:p14="http://schemas.microsoft.com/office/powerpoint/2010/main" val="360078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detect classes in a dataset and split its samples accordingly?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684550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35357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understand social relations using statistical analysis on graphs?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7600" y="159071"/>
            <a:ext cx="9400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Clustering (and community detection)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C719E-7CA7-A46F-B709-279A22F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4658"/>
            <a:ext cx="5679882" cy="417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B1BCC-909F-E42F-943C-D7DF972EFFAC}"/>
              </a:ext>
            </a:extLst>
          </p:cNvPr>
          <p:cNvSpPr txBox="1"/>
          <p:nvPr/>
        </p:nvSpPr>
        <p:spPr>
          <a:xfrm>
            <a:off x="544051" y="5139997"/>
            <a:ext cx="5186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Nodes are students at a US high school and colors encode race. Using community detection in this situation helps understanding the social interactions in the school and evaluate which actions can be made for better integration.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DC5AD-6D23-3163-51D7-C707FAD66F7E}"/>
              </a:ext>
            </a:extLst>
          </p:cNvPr>
          <p:cNvSpPr/>
          <p:nvPr/>
        </p:nvSpPr>
        <p:spPr>
          <a:xfrm>
            <a:off x="5372100" y="5600700"/>
            <a:ext cx="1214438" cy="780738"/>
          </a:xfrm>
          <a:custGeom>
            <a:avLst/>
            <a:gdLst>
              <a:gd name="connsiteX0" fmla="*/ 0 w 1214438"/>
              <a:gd name="connsiteY0" fmla="*/ 514350 h 780738"/>
              <a:gd name="connsiteX1" fmla="*/ 542925 w 1214438"/>
              <a:gd name="connsiteY1" fmla="*/ 757238 h 780738"/>
              <a:gd name="connsiteX2" fmla="*/ 1214438 w 1214438"/>
              <a:gd name="connsiteY2" fmla="*/ 0 h 78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780738">
                <a:moveTo>
                  <a:pt x="0" y="514350"/>
                </a:moveTo>
                <a:cubicBezTo>
                  <a:pt x="170259" y="678656"/>
                  <a:pt x="340519" y="842963"/>
                  <a:pt x="542925" y="757238"/>
                </a:cubicBezTo>
                <a:cubicBezTo>
                  <a:pt x="745331" y="671513"/>
                  <a:pt x="979884" y="335756"/>
                  <a:pt x="1214438" y="0"/>
                </a:cubicBezTo>
              </a:path>
            </a:pathLst>
          </a:custGeom>
          <a:noFill/>
          <a:ln>
            <a:solidFill>
              <a:srgbClr val="5E5E5E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803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3AB55-B04D-F71C-D6E5-997D0506B87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98DA2-4009-284B-0D9A-2D6638461DA4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08CC-2B40-8FB8-4ADD-F6B62BE1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" y="1701015"/>
            <a:ext cx="11159524" cy="269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9390B-BC42-9636-28B3-C7B944AAAB53}"/>
              </a:ext>
            </a:extLst>
          </p:cNvPr>
          <p:cNvSpPr txBox="1"/>
          <p:nvPr/>
        </p:nvSpPr>
        <p:spPr>
          <a:xfrm>
            <a:off x="2279088" y="4739131"/>
            <a:ext cx="76338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“When you’re fundraising, it’s AI.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hiring, it’s ML.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implementing, it’s logistic regression.”</a:t>
            </a:r>
            <a:endParaRPr lang="en-FR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9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D14B-99A3-633C-8F86-4C8CDB51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76424B-C5A9-B7D2-93DA-93BBAA96BA45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7C25E-40E7-67DF-168C-674E34E0DBCE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AA153-1A2C-A615-4D24-ADB9B2251D67}"/>
              </a:ext>
            </a:extLst>
          </p:cNvPr>
          <p:cNvSpPr txBox="1"/>
          <p:nvPr/>
        </p:nvSpPr>
        <p:spPr>
          <a:xfrm>
            <a:off x="282976" y="1293009"/>
            <a:ext cx="120514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be following more of a </a:t>
            </a:r>
            <a:r>
              <a:rPr lang="en-US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statistician’s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approach to machine learning</a:t>
            </a: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Flexibility (e.g. neural networks) Vs Interpretability (e.g. linear models)</a:t>
            </a:r>
            <a:b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Understand </a:t>
            </a:r>
            <a:r>
              <a:rPr lang="en-FR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the inner workings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building blocks for more complex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641747-884F-2E35-B7F8-CE1B90694270}"/>
              </a:ext>
            </a:extLst>
          </p:cNvPr>
          <p:cNvGrpSpPr/>
          <p:nvPr/>
        </p:nvGrpSpPr>
        <p:grpSpPr>
          <a:xfrm>
            <a:off x="282976" y="1890081"/>
            <a:ext cx="11379572" cy="2667211"/>
            <a:chOff x="445766" y="2699502"/>
            <a:chExt cx="11379572" cy="26672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8EBF1-4D99-C7DB-E071-B053093B16BF}"/>
                </a:ext>
              </a:extLst>
            </p:cNvPr>
            <p:cNvSpPr txBox="1"/>
            <p:nvPr/>
          </p:nvSpPr>
          <p:spPr>
            <a:xfrm>
              <a:off x="445766" y="2699502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C82BA-9703-8D30-09E9-95AAB6D40DB2}"/>
                </a:ext>
              </a:extLst>
            </p:cNvPr>
            <p:cNvSpPr/>
            <p:nvPr/>
          </p:nvSpPr>
          <p:spPr>
            <a:xfrm>
              <a:off x="771346" y="2760871"/>
              <a:ext cx="10832421" cy="260584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56653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23EE0A-BA88-884E-8895-8A2443887994}"/>
              </a:ext>
            </a:extLst>
          </p:cNvPr>
          <p:cNvSpPr txBox="1"/>
          <p:nvPr/>
        </p:nvSpPr>
        <p:spPr>
          <a:xfrm>
            <a:off x="5641711" y="1713227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Pedro L. C. Rodrigues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F492B-BD10-A663-9BD1-DC9907EC94FA}"/>
              </a:ext>
            </a:extLst>
          </p:cNvPr>
          <p:cNvSpPr txBox="1"/>
          <p:nvPr/>
        </p:nvSpPr>
        <p:spPr>
          <a:xfrm>
            <a:off x="1123261" y="533728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</a:t>
            </a:r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omplementary courses</a:t>
            </a:r>
          </a:p>
          <a:p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for M1AM students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9703E-A76C-C523-7ABC-50600414BF56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7C0DB-C11F-C2B8-875A-E6D76C6E6BAA}"/>
              </a:ext>
            </a:extLst>
          </p:cNvPr>
          <p:cNvSpPr txBox="1"/>
          <p:nvPr/>
        </p:nvSpPr>
        <p:spPr>
          <a:xfrm>
            <a:off x="237600" y="158400"/>
            <a:ext cx="5820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Structure of the course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5DA92D-ECD6-4DE5-99D2-4AE92AE5E09B}"/>
              </a:ext>
            </a:extLst>
          </p:cNvPr>
          <p:cNvGrpSpPr/>
          <p:nvPr/>
        </p:nvGrpSpPr>
        <p:grpSpPr>
          <a:xfrm>
            <a:off x="405346" y="1544030"/>
            <a:ext cx="1228830" cy="1228830"/>
            <a:chOff x="1133704" y="1698017"/>
            <a:chExt cx="1228830" cy="122883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FF0A7F-5FD5-6C36-9B20-FB5C44A1C148}"/>
                </a:ext>
              </a:extLst>
            </p:cNvPr>
            <p:cNvSpPr/>
            <p:nvPr/>
          </p:nvSpPr>
          <p:spPr>
            <a:xfrm>
              <a:off x="1133704" y="1698017"/>
              <a:ext cx="1228830" cy="1228830"/>
            </a:xfrm>
            <a:prstGeom prst="ellipse">
              <a:avLst/>
            </a:prstGeom>
            <a:solidFill>
              <a:srgbClr val="FA2743">
                <a:alpha val="15000"/>
              </a:srgbClr>
            </a:solidFill>
            <a:ln w="38100">
              <a:solidFill>
                <a:srgbClr val="FA27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ABBEC-252C-12EA-4854-455A2DEA4CFD}"/>
                </a:ext>
              </a:extLst>
            </p:cNvPr>
            <p:cNvSpPr txBox="1"/>
            <p:nvPr/>
          </p:nvSpPr>
          <p:spPr>
            <a:xfrm>
              <a:off x="1243013" y="1943100"/>
              <a:ext cx="10102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4200" b="1" dirty="0">
                  <a:solidFill>
                    <a:srgbClr val="FA2743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CM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A2371A2-A862-D215-885E-46BCDC832CCD}"/>
              </a:ext>
            </a:extLst>
          </p:cNvPr>
          <p:cNvSpPr/>
          <p:nvPr/>
        </p:nvSpPr>
        <p:spPr>
          <a:xfrm>
            <a:off x="2150801" y="1553870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1A403-FD17-D4A5-0BA4-99D266DE46C3}"/>
              </a:ext>
            </a:extLst>
          </p:cNvPr>
          <p:cNvSpPr txBox="1"/>
          <p:nvPr/>
        </p:nvSpPr>
        <p:spPr>
          <a:xfrm>
            <a:off x="2329411" y="1798953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00B571-73F1-7F96-1254-9B2766B77557}"/>
              </a:ext>
            </a:extLst>
          </p:cNvPr>
          <p:cNvSpPr/>
          <p:nvPr/>
        </p:nvSpPr>
        <p:spPr>
          <a:xfrm>
            <a:off x="3896256" y="1538787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B6332-7D2E-FBDB-A513-98B99101D1DF}"/>
              </a:ext>
            </a:extLst>
          </p:cNvPr>
          <p:cNvSpPr txBox="1"/>
          <p:nvPr/>
        </p:nvSpPr>
        <p:spPr>
          <a:xfrm>
            <a:off x="4104261" y="1783870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D3825-5D8F-5A4C-EC95-51436DB491A5}"/>
              </a:ext>
            </a:extLst>
          </p:cNvPr>
          <p:cNvSpPr txBox="1"/>
          <p:nvPr/>
        </p:nvSpPr>
        <p:spPr>
          <a:xfrm>
            <a:off x="5670287" y="2283361"/>
            <a:ext cx="357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pedro.rodrigues@inria.fr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4C4-BCAD-6102-25EC-566408C963D1}"/>
              </a:ext>
            </a:extLst>
          </p:cNvPr>
          <p:cNvSpPr txBox="1"/>
          <p:nvPr/>
        </p:nvSpPr>
        <p:spPr>
          <a:xfrm>
            <a:off x="5641711" y="3439120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Isabella Costa Maia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5F096-C429-D8F8-E89B-999E372D083F}"/>
              </a:ext>
            </a:extLst>
          </p:cNvPr>
          <p:cNvSpPr/>
          <p:nvPr/>
        </p:nvSpPr>
        <p:spPr>
          <a:xfrm>
            <a:off x="2150801" y="3279763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F41AC-57E5-0756-1977-6DEB3D7C73E9}"/>
              </a:ext>
            </a:extLst>
          </p:cNvPr>
          <p:cNvSpPr txBox="1"/>
          <p:nvPr/>
        </p:nvSpPr>
        <p:spPr>
          <a:xfrm>
            <a:off x="2329411" y="352484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B2B1DA-905A-0992-0A44-B7ED8CAE4757}"/>
              </a:ext>
            </a:extLst>
          </p:cNvPr>
          <p:cNvSpPr/>
          <p:nvPr/>
        </p:nvSpPr>
        <p:spPr>
          <a:xfrm>
            <a:off x="3896256" y="3264680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86B4D7-87C1-CFC8-D789-37C4A7392A88}"/>
              </a:ext>
            </a:extLst>
          </p:cNvPr>
          <p:cNvSpPr txBox="1"/>
          <p:nvPr/>
        </p:nvSpPr>
        <p:spPr>
          <a:xfrm>
            <a:off x="4104261" y="3509763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0F86AD-A734-6F43-FD52-ED23282D3B2D}"/>
              </a:ext>
            </a:extLst>
          </p:cNvPr>
          <p:cNvSpPr txBox="1"/>
          <p:nvPr/>
        </p:nvSpPr>
        <p:spPr>
          <a:xfrm>
            <a:off x="5670287" y="4009254"/>
            <a:ext cx="618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isabella.costa-maia@grenoble-inp.fr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473F7-4AB0-C8D8-5DFA-BB2CA39DB1D2}"/>
              </a:ext>
            </a:extLst>
          </p:cNvPr>
          <p:cNvSpPr txBox="1"/>
          <p:nvPr/>
        </p:nvSpPr>
        <p:spPr>
          <a:xfrm>
            <a:off x="5641711" y="5176388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Razan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Mhanna</a:t>
            </a:r>
            <a:endParaRPr lang="en-GB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204461-3F9E-88E9-CF50-2B3B398C6787}"/>
              </a:ext>
            </a:extLst>
          </p:cNvPr>
          <p:cNvSpPr/>
          <p:nvPr/>
        </p:nvSpPr>
        <p:spPr>
          <a:xfrm>
            <a:off x="3896256" y="5001948"/>
            <a:ext cx="1228830" cy="1228830"/>
          </a:xfrm>
          <a:prstGeom prst="ellipse">
            <a:avLst/>
          </a:prstGeom>
          <a:solidFill>
            <a:srgbClr val="00B050">
              <a:alpha val="15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6A87E-09DB-CF73-E6BD-0A828A6975FE}"/>
              </a:ext>
            </a:extLst>
          </p:cNvPr>
          <p:cNvSpPr txBox="1"/>
          <p:nvPr/>
        </p:nvSpPr>
        <p:spPr>
          <a:xfrm>
            <a:off x="4064074" y="5247031"/>
            <a:ext cx="8931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DD1FC-4CCC-B587-82BB-CE673B89D393}"/>
              </a:ext>
            </a:extLst>
          </p:cNvPr>
          <p:cNvSpPr txBox="1"/>
          <p:nvPr/>
        </p:nvSpPr>
        <p:spPr>
          <a:xfrm>
            <a:off x="5670287" y="5746522"/>
            <a:ext cx="547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razan.mhanna@inria.fr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58D13-15C3-196B-18E7-68FC5D82F9AE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818F-CD70-1E0D-6DB3-23E0AE634546}"/>
              </a:ext>
            </a:extLst>
          </p:cNvPr>
          <p:cNvSpPr txBox="1"/>
          <p:nvPr/>
        </p:nvSpPr>
        <p:spPr>
          <a:xfrm>
            <a:off x="269724" y="137718"/>
            <a:ext cx="97754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Some tools we will be using all the time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that you shold review on your own!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83ABF2-02CD-30DA-2D30-4387153C33BA}"/>
              </a:ext>
            </a:extLst>
          </p:cNvPr>
          <p:cNvSpPr/>
          <p:nvPr/>
        </p:nvSpPr>
        <p:spPr>
          <a:xfrm>
            <a:off x="774112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5B8152-CF54-3C26-71F5-28378DA7186E}"/>
              </a:ext>
            </a:extLst>
          </p:cNvPr>
          <p:cNvSpPr/>
          <p:nvPr/>
        </p:nvSpPr>
        <p:spPr>
          <a:xfrm>
            <a:off x="6128605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85DA3F-3FC7-F7E4-6B5A-F3CB31900B7F}"/>
              </a:ext>
            </a:extLst>
          </p:cNvPr>
          <p:cNvSpPr/>
          <p:nvPr/>
        </p:nvSpPr>
        <p:spPr>
          <a:xfrm>
            <a:off x="774111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D7E200-B555-95E7-41CE-A3841D51949B}"/>
              </a:ext>
            </a:extLst>
          </p:cNvPr>
          <p:cNvSpPr/>
          <p:nvPr/>
        </p:nvSpPr>
        <p:spPr>
          <a:xfrm>
            <a:off x="6128605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E048-1682-3503-EC4F-87F0BCBC2442}"/>
              </a:ext>
            </a:extLst>
          </p:cNvPr>
          <p:cNvSpPr txBox="1"/>
          <p:nvPr/>
        </p:nvSpPr>
        <p:spPr>
          <a:xfrm>
            <a:off x="1631764" y="1999067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Probability &amp;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48374-DF51-2531-7E8E-F653DFE623FC}"/>
              </a:ext>
            </a:extLst>
          </p:cNvPr>
          <p:cNvSpPr txBox="1"/>
          <p:nvPr/>
        </p:nvSpPr>
        <p:spPr>
          <a:xfrm>
            <a:off x="7415864" y="1996264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Hypothesis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3EC5E-43DC-395F-E3F2-ADCB0E70E755}"/>
              </a:ext>
            </a:extLst>
          </p:cNvPr>
          <p:cNvSpPr txBox="1"/>
          <p:nvPr/>
        </p:nvSpPr>
        <p:spPr>
          <a:xfrm>
            <a:off x="1815251" y="446365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Multivariate calculus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91C16-8ACF-4D77-349A-FD3B96A87D68}"/>
              </a:ext>
            </a:extLst>
          </p:cNvPr>
          <p:cNvSpPr txBox="1"/>
          <p:nvPr/>
        </p:nvSpPr>
        <p:spPr>
          <a:xfrm>
            <a:off x="7624754" y="4463655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Matrix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69D10-C92F-CBA6-3027-9701B8AE5CC8}"/>
              </a:ext>
            </a:extLst>
          </p:cNvPr>
          <p:cNvSpPr txBox="1"/>
          <p:nvPr/>
        </p:nvSpPr>
        <p:spPr>
          <a:xfrm>
            <a:off x="1030639" y="2618346"/>
            <a:ext cx="4584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Expected value, variance, covariance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Probability density function, CDF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Conditional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DB05D-7BFD-9581-55D3-DBB860FADFDD}"/>
              </a:ext>
            </a:extLst>
          </p:cNvPr>
          <p:cNvSpPr txBox="1"/>
          <p:nvPr/>
        </p:nvSpPr>
        <p:spPr>
          <a:xfrm>
            <a:off x="6385136" y="2614184"/>
            <a:ext cx="3599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and p-value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Confidence intervals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t-test, F-test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9BD2F-F57E-D3EF-F5D8-0398F698E83B}"/>
              </a:ext>
            </a:extLst>
          </p:cNvPr>
          <p:cNvSpPr txBox="1"/>
          <p:nvPr/>
        </p:nvSpPr>
        <p:spPr>
          <a:xfrm>
            <a:off x="1030639" y="5109701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Gradient and Hessian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integrals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Change of variables, chain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340C-A781-69E7-7373-C3830873AE05}"/>
              </a:ext>
            </a:extLst>
          </p:cNvPr>
          <p:cNvSpPr txBox="1"/>
          <p:nvPr/>
        </p:nvSpPr>
        <p:spPr>
          <a:xfrm>
            <a:off x="6385136" y="5109701"/>
            <a:ext cx="4559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Eigenvalues and eigenvectors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Symmetric positive definite matrices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Trace, rank, norm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569DC-5085-F98A-B3B0-00726FCD712E}"/>
              </a:ext>
            </a:extLst>
          </p:cNvPr>
          <p:cNvSpPr/>
          <p:nvPr/>
        </p:nvSpPr>
        <p:spPr>
          <a:xfrm>
            <a:off x="1620374" y="2417381"/>
            <a:ext cx="3370083" cy="55485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6028F-8143-3596-7B00-74AEA3F3F05B}"/>
              </a:ext>
            </a:extLst>
          </p:cNvPr>
          <p:cNvSpPr/>
          <p:nvPr/>
        </p:nvSpPr>
        <p:spPr>
          <a:xfrm>
            <a:off x="1772360" y="4910513"/>
            <a:ext cx="3098664" cy="5101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CC2EB-97D5-BDCC-B7C1-91C3AF1767A1}"/>
              </a:ext>
            </a:extLst>
          </p:cNvPr>
          <p:cNvSpPr/>
          <p:nvPr/>
        </p:nvSpPr>
        <p:spPr>
          <a:xfrm>
            <a:off x="7472963" y="2417381"/>
            <a:ext cx="2455628" cy="45719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20C87F-006E-0A99-1D0E-A82D03D4A5A5}"/>
              </a:ext>
            </a:extLst>
          </p:cNvPr>
          <p:cNvSpPr/>
          <p:nvPr/>
        </p:nvSpPr>
        <p:spPr>
          <a:xfrm>
            <a:off x="7609237" y="4885004"/>
            <a:ext cx="2303836" cy="7652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437426" y="1079733"/>
            <a:ext cx="10323660" cy="519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Multiple linear regression in the statistician’s way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Principal component analysis aka PCA or ACP in 🇫🇷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Cross-validation and overfitting, model selection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classification with discriminative and generative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Decision trees and random forests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Ensemble methods: stacking, bagging, and (gradient) boosting</a:t>
            </a: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Introduction to social network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4AFE8-59B1-20CA-93CC-C202FCC59891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797B9-5F3C-4689-882A-A6E12E5989AB}"/>
              </a:ext>
            </a:extLst>
          </p:cNvPr>
          <p:cNvSpPr txBox="1"/>
          <p:nvPr/>
        </p:nvSpPr>
        <p:spPr>
          <a:xfrm>
            <a:off x="269724" y="137718"/>
            <a:ext cx="94388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Concepts you will learn in this course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and that you can mention during your internship interviews </a:t>
            </a:r>
            <a:r>
              <a:rPr lang="en-FR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😉</a:t>
            </a: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3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4125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C7377C-7EF9-6075-8030-629512176D95}"/>
              </a:ext>
            </a:extLst>
          </p:cNvPr>
          <p:cNvGrpSpPr/>
          <p:nvPr/>
        </p:nvGrpSpPr>
        <p:grpSpPr>
          <a:xfrm>
            <a:off x="4860234" y="3949147"/>
            <a:ext cx="2471531" cy="2585604"/>
            <a:chOff x="4766490" y="3429000"/>
            <a:chExt cx="3273287" cy="31507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B954E8-996F-145E-9E21-68125ACC63F9}"/>
                </a:ext>
              </a:extLst>
            </p:cNvPr>
            <p:cNvSpPr/>
            <p:nvPr/>
          </p:nvSpPr>
          <p:spPr>
            <a:xfrm>
              <a:off x="4766490" y="3604591"/>
              <a:ext cx="3273287" cy="2822713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F81E16-7B71-8C6F-2030-D408E173A091}"/>
                </a:ext>
              </a:extLst>
            </p:cNvPr>
            <p:cNvSpPr/>
            <p:nvPr/>
          </p:nvSpPr>
          <p:spPr>
            <a:xfrm>
              <a:off x="5045952" y="3429000"/>
              <a:ext cx="2714362" cy="31507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58B1A9-FD15-D5AC-3AE2-B9AC6EDF6B39}"/>
              </a:ext>
            </a:extLst>
          </p:cNvPr>
          <p:cNvSpPr txBox="1"/>
          <p:nvPr/>
        </p:nvSpPr>
        <p:spPr>
          <a:xfrm>
            <a:off x="5149265" y="4220413"/>
            <a:ext cx="189346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1.1     0.5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1.9     1.1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3.1     1.4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4.0     2.0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D311-3959-6517-F5AE-FCFD4A1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45" y="3573400"/>
            <a:ext cx="444500" cy="383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A30BC-B3DC-C39B-3E90-25B70C64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45" y="5087948"/>
            <a:ext cx="2384136" cy="523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76165-1AD3-B515-7C11-4B04F20D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249" y="5886338"/>
            <a:ext cx="2287220" cy="523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DFE44-1D91-42FF-D897-771A458AB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860" y="3554685"/>
            <a:ext cx="404091" cy="3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60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19FA9-AFCE-F8E7-0C72-F96D9D2E35D2}"/>
              </a:ext>
            </a:extLst>
          </p:cNvPr>
          <p:cNvSpPr txBox="1"/>
          <p:nvPr/>
        </p:nvSpPr>
        <p:spPr>
          <a:xfrm>
            <a:off x="1078823" y="4617989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possible way is to minimize the mean squared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FAF12-C66D-F466-35EB-042E4FF2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2" y="5488141"/>
            <a:ext cx="6927496" cy="7808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B8633-69D0-1FD3-8873-452F12EC5404}"/>
              </a:ext>
            </a:extLst>
          </p:cNvPr>
          <p:cNvSpPr txBox="1"/>
          <p:nvPr/>
        </p:nvSpPr>
        <p:spPr>
          <a:xfrm>
            <a:off x="359175" y="4510910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8923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CDBB-83CE-E371-2CFC-AB0F95A3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FA4FC-44DB-3D9C-EF6F-14FDADFDCB1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1344D-1C60-FF2D-A10E-8796F8FAD88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4040-E86D-5E1E-1D2E-117F6C8141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C96A-93A2-3EF0-6450-05A656FACD83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79320-06AC-E71F-30E0-0A6AA81EA386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</p:spTree>
    <p:extLst>
      <p:ext uri="{BB962C8B-B14F-4D97-AF65-F5344CB8AC3E}">
        <p14:creationId xmlns:p14="http://schemas.microsoft.com/office/powerpoint/2010/main" val="174223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3495-2D83-808A-2994-B679B3E1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DD1A6-E278-FFF0-4CA2-E059ACE730EB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ED639-94DD-71EB-E9C7-0F5EA1FA61A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A6841-2734-86BA-D4E7-FA15CB6D8A11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8B60E-F995-E11F-8313-3E45F8EE9E7A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8D4A1-EECB-D4A3-D147-67A97C595C51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AA498-F5A5-C4FE-D6CE-6D2DE6B4970C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65413-D11A-AF56-AF87-150BDA74DBB1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0423-4AC8-BC7C-485F-EF9FF47F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318F8-4C02-C0D1-6496-F51CDFE17003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9585D-4847-8E9A-D0CD-A8C7F812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60063C-C36F-972D-4638-E115AF04AA68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4669-DCBB-B993-A77D-B3BCF8534511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</p:spTree>
    <p:extLst>
      <p:ext uri="{BB962C8B-B14F-4D97-AF65-F5344CB8AC3E}">
        <p14:creationId xmlns:p14="http://schemas.microsoft.com/office/powerpoint/2010/main" val="32951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05723-156A-F902-65B5-DB985125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546" y="111903"/>
            <a:ext cx="12961134" cy="630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BD620-193B-B8CA-9E70-EB8AD97F41EE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0986C-3FD0-4B0F-0451-F78BCCC2B8A4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DB518-F1CB-C1B4-8878-BD83D4786BC8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64241-BB55-F47C-BE2D-E4CFE16DDA68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0865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CF2A-D1A9-3EEC-6808-DC75B4B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E52923-00CF-7FE5-5DAC-A69CD16C186C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8806-90AF-8EC2-0E96-A5794784720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9AE24-B97F-0B2B-2597-E9937D0120A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B80DB-CE88-9A06-D4E9-221678D364C9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207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FB6D-1D67-48F1-E69B-2071B0BC9542}"/>
              </a:ext>
            </a:extLst>
          </p:cNvPr>
          <p:cNvSpPr txBox="1"/>
          <p:nvPr/>
        </p:nvSpPr>
        <p:spPr>
          <a:xfrm>
            <a:off x="258677" y="165985"/>
            <a:ext cx="1172477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4200" b="1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Pedro L. C. Rodrigues</a:t>
            </a:r>
          </a:p>
          <a:p>
            <a:pPr rtl="0"/>
            <a:endParaRPr lang="en-GB" sz="2400" b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Researcher at </a:t>
            </a:r>
            <a:r>
              <a:rPr lang="en-GB" sz="320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Inria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Grenoble since 2021</a:t>
            </a:r>
            <a:b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(and teaching this class since </a:t>
            </a:r>
            <a:r>
              <a:rPr lang="en-GB" sz="2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2018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sz="2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Working mostly with </a:t>
            </a:r>
            <a:r>
              <a:rPr lang="en-GB" sz="3200" b="1" i="0" u="none" strike="noStrike" dirty="0">
                <a:solidFill>
                  <a:srgbClr val="99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for experimental data</a:t>
            </a:r>
            <a: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26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(neuro, climate, astro)</a:t>
            </a:r>
          </a:p>
          <a:p>
            <a:pPr marL="457200" rtl="0"/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9D110-BB28-AD4B-35F1-757E28D6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76" y="253392"/>
            <a:ext cx="916609" cy="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A4244C-23DC-AAA3-2F86-8DA1C953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01" y="3666781"/>
            <a:ext cx="7659757" cy="25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19A2CF-3A1E-A19F-2DEF-0E94B937DD7D}"/>
              </a:ext>
            </a:extLst>
          </p:cNvPr>
          <p:cNvSpPr txBox="1"/>
          <p:nvPr/>
        </p:nvSpPr>
        <p:spPr>
          <a:xfrm>
            <a:off x="734516" y="6259375"/>
            <a:ext cx="11099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/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Keywords: (Deep) generative modelling, simulation-based inference, geometry-aware ML methods</a:t>
            </a:r>
            <a:endParaRPr lang="en-GB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uilding with a lot of grass&#10;&#10;Description automatically generated">
            <a:extLst>
              <a:ext uri="{FF2B5EF4-FFF2-40B4-BE49-F238E27FC236}">
                <a16:creationId xmlns:a16="http://schemas.microsoft.com/office/drawing/2014/main" id="{67A81667-428F-1C5D-FDEC-6F3A163E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79" y="131554"/>
            <a:ext cx="3152858" cy="15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0263B-5DE7-5ED2-7132-A2CF0BC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93C02-FBA4-DAF9-F825-124827B358E8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10609-522A-7AFD-CD64-07DDB428C10A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69E94-4407-973E-9891-E54512F1B27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EE2F1-9194-E1D5-0FD7-D003F87B5B2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1934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71985-D36A-3F14-5E96-57BFA2F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75760-AF77-4B76-D2AC-F5B26BD3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2884010"/>
            <a:ext cx="3454400" cy="38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53858-0184-1F08-8C17-444E8CE78961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CBEC5-6F6E-7C93-7422-FF0AB624A59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0015-2A4D-719B-B7FF-A42C2E912BF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A9766-444B-C5B5-4A0E-3287BD204567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776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47A6-188E-189E-DA5A-5880A031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A9A813-006E-527B-906A-F79688D4560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E71B2-EE9B-AFDB-87B7-0909F281F83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5295-16F9-69B4-72A5-7DE33B38F91A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2B23F-8DF1-59B4-5C80-99F0FCBA60AD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8CB6-AD58-42E8-E36B-6EAB25A4DF59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6FA4-161E-4995-BB88-93A724414D95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F2FF-FBED-9D54-688C-73023A4BA8E7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872D-3D65-A6A4-CEC9-9A406226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DBBD2-1C06-AADE-72C5-56BCAA71C01C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B9C98-F37F-FC8C-04D9-9BED7A9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83C311-9569-101B-A323-CADC56C83FDB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1B63-84F1-771D-9F1B-2EF370E6E554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5DFE9D3F-8CDD-C5EC-472F-B287C267A231}"/>
              </a:ext>
            </a:extLst>
          </p:cNvPr>
          <p:cNvSpPr/>
          <p:nvPr/>
        </p:nvSpPr>
        <p:spPr>
          <a:xfrm rot="10800000" flipH="1">
            <a:off x="684140" y="6158988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0D4F0-B574-2900-369B-0C47830926C6}"/>
              </a:ext>
            </a:extLst>
          </p:cNvPr>
          <p:cNvSpPr txBox="1"/>
          <p:nvPr/>
        </p:nvSpPr>
        <p:spPr>
          <a:xfrm>
            <a:off x="1112553" y="6209167"/>
            <a:ext cx="105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But how can we estimate the conditional expectation from observed data? </a:t>
            </a:r>
          </a:p>
        </p:txBody>
      </p:sp>
    </p:spTree>
    <p:extLst>
      <p:ext uri="{BB962C8B-B14F-4D97-AF65-F5344CB8AC3E}">
        <p14:creationId xmlns:p14="http://schemas.microsoft.com/office/powerpoint/2010/main" val="99530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9C0DE-ABDB-BD19-8F0B-E86CBA1B5F87}"/>
              </a:ext>
            </a:extLst>
          </p:cNvPr>
          <p:cNvSpPr txBox="1"/>
          <p:nvPr/>
        </p:nvSpPr>
        <p:spPr>
          <a:xfrm>
            <a:off x="761679" y="1560429"/>
            <a:ext cx="1035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restrict our regression function to have a linear form as 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F0B17-D185-E3D1-6A14-BCD2723E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8" y="2459284"/>
            <a:ext cx="28448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E7F34-E72F-59E7-E800-CD809A7FEBE0}"/>
              </a:ext>
            </a:extLst>
          </p:cNvPr>
          <p:cNvSpPr txBox="1"/>
          <p:nvPr/>
        </p:nvSpPr>
        <p:spPr>
          <a:xfrm>
            <a:off x="761679" y="3021137"/>
            <a:ext cx="1120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parameters of the model are thus estimated by minimizing the MSE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8DFAB-6B2B-203B-E651-B067577C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54" y="3854985"/>
            <a:ext cx="6304692" cy="463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52C3D-D9DA-D712-37B1-BC6F9BD04B12}"/>
              </a:ext>
            </a:extLst>
          </p:cNvPr>
          <p:cNvSpPr txBox="1"/>
          <p:nvPr/>
        </p:nvSpPr>
        <p:spPr>
          <a:xfrm>
            <a:off x="761679" y="4481845"/>
            <a:ext cx="9567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which the minimizers are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1CC2C-BC25-E970-C31A-EAC1457B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13" y="5352304"/>
            <a:ext cx="6358851" cy="787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BDEF73-64E2-8D66-E802-763E959108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700A8-BC58-9BDE-87A8-F2B08BF322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A5F00-E575-BCEC-6F38-BCDDF59C9798}"/>
              </a:ext>
            </a:extLst>
          </p:cNvPr>
          <p:cNvSpPr txBox="1"/>
          <p:nvPr/>
        </p:nvSpPr>
        <p:spPr>
          <a:xfrm>
            <a:off x="761678" y="799196"/>
            <a:ext cx="110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conditional expectation could be any function. </a:t>
            </a:r>
            <a:r>
              <a:rPr lang="en-F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But this would be hard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82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615C-AC21-158E-F49E-4C613F9F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C15D-A3E5-458D-7A17-87A2D52E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868" y="2922110"/>
            <a:ext cx="2311400" cy="34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4CACC-B9CA-6504-B21F-83D09BEEF8F5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2483-2886-E3DA-458F-ABB3A9E10A6D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E67DB-5D8C-91D2-47E4-D168B39BF4E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F5F4B-C516-DCE6-8CCF-0AD16583A0E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7749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D1C70-2A5D-6093-7505-18FC20B4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17" y="1275739"/>
            <a:ext cx="7283165" cy="9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453312" y="2606905"/>
            <a:ext cx="11285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insights and comments: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8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optimal slope increases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more X and Y tend to fluctuate together and gets pulled towards zero the more X fluctuates by itself.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expected values of X and Y play no role in the slope (only the variances and covariances). Therefore, the </a:t>
            </a:r>
            <a:r>
              <a:rPr lang="en-FR" sz="28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optimal slope does not change if we re-center the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70824-E7EE-5CBF-6705-19F2AD904F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C73D6-015D-3B31-35F8-8752F35D1157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2899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F3AD33-0038-7477-CE86-3BE28DCE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66" y="2029352"/>
            <a:ext cx="7426375" cy="919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222154-C045-71D1-6EB3-5099F0D42F3A}"/>
              </a:ext>
            </a:extLst>
          </p:cNvPr>
          <p:cNvSpPr/>
          <p:nvPr/>
        </p:nvSpPr>
        <p:spPr>
          <a:xfrm>
            <a:off x="5630452" y="1924336"/>
            <a:ext cx="4452366" cy="102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505F4-E2BD-DE54-E157-C08A1A5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3" y="2060761"/>
            <a:ext cx="1779849" cy="88992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4BB0DC0-CB8C-047D-745B-FFB24EA06928}"/>
              </a:ext>
            </a:extLst>
          </p:cNvPr>
          <p:cNvSpPr/>
          <p:nvPr/>
        </p:nvSpPr>
        <p:spPr>
          <a:xfrm>
            <a:off x="5739565" y="2281491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687E8C-D4B8-8286-7909-EB16825E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23" y="3433238"/>
            <a:ext cx="2580781" cy="489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2B730-304E-57FE-51AB-423CFF35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7" y="3519977"/>
            <a:ext cx="4167813" cy="43013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A44B0F36-2440-FA18-9711-61A07214F6A5}"/>
              </a:ext>
            </a:extLst>
          </p:cNvPr>
          <p:cNvSpPr/>
          <p:nvPr/>
        </p:nvSpPr>
        <p:spPr>
          <a:xfrm>
            <a:off x="5739564" y="3561628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7CF2C1-3A4C-A7F2-B7FB-0E6BAEC61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2" y="4563158"/>
            <a:ext cx="11155196" cy="1016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AC638C-81A8-13F3-B335-0BA3911E7A0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C3956E-A6E6-86B1-E672-8D334BD1747B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98B67-7092-D566-0016-E334D210040A}"/>
              </a:ext>
            </a:extLst>
          </p:cNvPr>
          <p:cNvSpPr txBox="1"/>
          <p:nvPr/>
        </p:nvSpPr>
        <p:spPr>
          <a:xfrm>
            <a:off x="483183" y="836978"/>
            <a:ext cx="1061523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coefficients from </a:t>
            </a: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observed data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21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569004" y="947437"/>
            <a:ext cx="1105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OK, we could stop here… like most machine learning courses do.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answer those questions that I mentioned previously?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7DB182-0B72-E13C-3262-EE5AE967F924}"/>
              </a:ext>
            </a:extLst>
          </p:cNvPr>
          <p:cNvGrpSpPr/>
          <p:nvPr/>
        </p:nvGrpSpPr>
        <p:grpSpPr>
          <a:xfrm>
            <a:off x="243424" y="2724890"/>
            <a:ext cx="11379572" cy="2932966"/>
            <a:chOff x="406214" y="2828566"/>
            <a:chExt cx="11379572" cy="29329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F1219-97A8-9874-2B9E-2F1B608C66C5}"/>
                </a:ext>
              </a:extLst>
            </p:cNvPr>
            <p:cNvSpPr txBox="1"/>
            <p:nvPr/>
          </p:nvSpPr>
          <p:spPr>
            <a:xfrm>
              <a:off x="406214" y="2914294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5AD1EE-81A5-CDC0-A090-6B81597999DB}"/>
                </a:ext>
              </a:extLst>
            </p:cNvPr>
            <p:cNvSpPr/>
            <p:nvPr/>
          </p:nvSpPr>
          <p:spPr>
            <a:xfrm>
              <a:off x="731794" y="2828566"/>
              <a:ext cx="10832421" cy="2932966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1B40DF-5A87-8FCC-1869-372BDD9572E4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FB2DF057-8CAA-11F7-5640-495DAB423ADA}"/>
              </a:ext>
            </a:extLst>
          </p:cNvPr>
          <p:cNvSpPr/>
          <p:nvPr/>
        </p:nvSpPr>
        <p:spPr>
          <a:xfrm rot="10800000" flipH="1">
            <a:off x="827701" y="5844467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4F011-D06D-D9DF-D5ED-963CE16F368A}"/>
              </a:ext>
            </a:extLst>
          </p:cNvPr>
          <p:cNvSpPr txBox="1"/>
          <p:nvPr/>
        </p:nvSpPr>
        <p:spPr>
          <a:xfrm>
            <a:off x="1256114" y="5894646"/>
            <a:ext cx="940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We need to make some assumptions on the data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303449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8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1327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FA9757-56A9-02DE-C12D-2057AB756653}"/>
              </a:ext>
            </a:extLst>
          </p:cNvPr>
          <p:cNvCxnSpPr/>
          <p:nvPr/>
        </p:nvCxnSpPr>
        <p:spPr>
          <a:xfrm>
            <a:off x="9143999" y="2776926"/>
            <a:ext cx="0" cy="963443"/>
          </a:xfrm>
          <a:prstGeom prst="straightConnector1">
            <a:avLst/>
          </a:prstGeom>
          <a:ln w="63500">
            <a:solidFill>
              <a:srgbClr val="1F7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88FE7FEA-1376-03F6-AE38-19CA953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68" y="4058938"/>
            <a:ext cx="3967861" cy="6380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56763C-FD1D-4D14-0712-801374428510}"/>
              </a:ext>
            </a:extLst>
          </p:cNvPr>
          <p:cNvSpPr txBox="1"/>
          <p:nvPr/>
        </p:nvSpPr>
        <p:spPr>
          <a:xfrm>
            <a:off x="6849296" y="4910480"/>
            <a:ext cx="497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hat-parameters are estimated from observed data and expected to converge to the true parameters</a:t>
            </a:r>
          </a:p>
        </p:txBody>
      </p:sp>
    </p:spTree>
    <p:extLst>
      <p:ext uri="{BB962C8B-B14F-4D97-AF65-F5344CB8AC3E}">
        <p14:creationId xmlns:p14="http://schemas.microsoft.com/office/powerpoint/2010/main" val="48768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6E8B4-8659-7775-CDC0-07EB96A22D00}"/>
              </a:ext>
            </a:extLst>
          </p:cNvPr>
          <p:cNvSpPr txBox="1"/>
          <p:nvPr/>
        </p:nvSpPr>
        <p:spPr>
          <a:xfrm>
            <a:off x="416502" y="4583139"/>
            <a:ext cx="11554258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we make </a:t>
            </a:r>
            <a:r>
              <a:rPr lang="en-GB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no assumption about p(X)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(what does this imply?)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assumption of additive noise is non-trivial, but a very common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85A7C0-CC7B-7015-23BC-4DAFE603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68" y="1659931"/>
            <a:ext cx="4426458" cy="51841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6EA37789-52EA-2E46-B8B4-F3F499944FD6}"/>
              </a:ext>
            </a:extLst>
          </p:cNvPr>
          <p:cNvSpPr/>
          <p:nvPr/>
        </p:nvSpPr>
        <p:spPr>
          <a:xfrm rot="10800000" flipH="1">
            <a:off x="1685024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B842F-CE20-E587-F972-E69224A42EF1}"/>
              </a:ext>
            </a:extLst>
          </p:cNvPr>
          <p:cNvSpPr txBox="1"/>
          <p:nvPr/>
        </p:nvSpPr>
        <p:spPr>
          <a:xfrm>
            <a:off x="2109820" y="6015180"/>
            <a:ext cx="816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Ideally, we should always check these assumptions…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B3E7-26C4-6782-D661-5D7588F7C6DF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EC576-B5AB-43B5-0D74-8C2A5C87D23A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C73B0-2409-D5CF-8113-0AE59ABFD608}"/>
              </a:ext>
            </a:extLst>
          </p:cNvPr>
          <p:cNvSpPr/>
          <p:nvPr/>
        </p:nvSpPr>
        <p:spPr>
          <a:xfrm>
            <a:off x="9573491" y="1387556"/>
            <a:ext cx="2036619" cy="720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03F3E-7A16-0991-FB98-28040488D74D}"/>
              </a:ext>
            </a:extLst>
          </p:cNvPr>
          <p:cNvSpPr txBox="1"/>
          <p:nvPr/>
        </p:nvSpPr>
        <p:spPr>
          <a:xfrm>
            <a:off x="221233" y="2451978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additive noise is assumed to have </a:t>
            </a:r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three important properties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1599-EC4D-41C5-6575-121A98D6FBDF}"/>
              </a:ext>
            </a:extLst>
          </p:cNvPr>
          <p:cNvSpPr txBox="1"/>
          <p:nvPr/>
        </p:nvSpPr>
        <p:spPr>
          <a:xfrm>
            <a:off x="3048527" y="3216796"/>
            <a:ext cx="60949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Zero mean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Constant variance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correlation with the values of X</a:t>
            </a:r>
          </a:p>
        </p:txBody>
      </p:sp>
    </p:spTree>
    <p:extLst>
      <p:ext uri="{BB962C8B-B14F-4D97-AF65-F5344CB8AC3E}">
        <p14:creationId xmlns:p14="http://schemas.microsoft.com/office/powerpoint/2010/main" val="255099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CC57-3FB5-2E0F-D835-74B7F2AB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33" y="1649988"/>
            <a:ext cx="2663952" cy="578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A11A5-2BD1-DDCC-561A-B25050F1EC71}"/>
              </a:ext>
            </a:extLst>
          </p:cNvPr>
          <p:cNvSpPr txBox="1"/>
          <p:nvPr/>
        </p:nvSpPr>
        <p:spPr>
          <a:xfrm>
            <a:off x="216012" y="2499699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the same as saying that the generative model of the data 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3A545-529E-E2E7-2D2A-68341F9C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81" y="3422183"/>
            <a:ext cx="6239256" cy="57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D5706-5A7C-FE74-E18B-574C785CDF3D}"/>
              </a:ext>
            </a:extLst>
          </p:cNvPr>
          <p:cNvSpPr txBox="1"/>
          <p:nvPr/>
        </p:nvSpPr>
        <p:spPr>
          <a:xfrm>
            <a:off x="216012" y="4297214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even write the statistical distribution of the estimated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AF5764-E9C8-5BB1-A6B0-3380F4AF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7" y="5324110"/>
            <a:ext cx="10408920" cy="1082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C3924-CAE4-CC9C-D0B1-6695ACBFC4C1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718AE-9552-3E1D-C527-1FE719AA9BBE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is also common (though not trivial) to assume a Gaussian additive noise, i.e.</a:t>
            </a:r>
          </a:p>
        </p:txBody>
      </p:sp>
    </p:spTree>
    <p:extLst>
      <p:ext uri="{BB962C8B-B14F-4D97-AF65-F5344CB8AC3E}">
        <p14:creationId xmlns:p14="http://schemas.microsoft.com/office/powerpoint/2010/main" val="1550292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CA65-DE8C-0FE7-438F-A1FAC64B4516}"/>
              </a:ext>
            </a:extLst>
          </p:cNvPr>
          <p:cNvSpPr txBox="1"/>
          <p:nvPr/>
        </p:nvSpPr>
        <p:spPr>
          <a:xfrm>
            <a:off x="294794" y="946940"/>
            <a:ext cx="1061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example with the California housing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A5DB9-B581-913B-D67C-3DEB4FC00C07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3FD3-8440-1249-B035-08FD4C7A71F3}"/>
              </a:ext>
            </a:extLst>
          </p:cNvPr>
          <p:cNvSpPr txBox="1"/>
          <p:nvPr/>
        </p:nvSpPr>
        <p:spPr>
          <a:xfrm>
            <a:off x="294794" y="15885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3" name="Picture 1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00DC494C-3087-DEC9-E159-3DB7DC2B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1794362"/>
            <a:ext cx="4663536" cy="349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008A0-E474-FD42-B7AE-1F7D494AFC33}"/>
              </a:ext>
            </a:extLst>
          </p:cNvPr>
          <p:cNvSpPr txBox="1"/>
          <p:nvPr/>
        </p:nvSpPr>
        <p:spPr>
          <a:xfrm>
            <a:off x="8113976" y="543470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EB8DD-C6B0-F409-4082-32A292616557}"/>
              </a:ext>
            </a:extLst>
          </p:cNvPr>
          <p:cNvSpPr txBox="1"/>
          <p:nvPr/>
        </p:nvSpPr>
        <p:spPr>
          <a:xfrm>
            <a:off x="294794" y="221948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94ECA-291E-F57C-81A3-1D3801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1" t="4828" r="7687" b="3777"/>
          <a:stretch/>
        </p:blipFill>
        <p:spPr>
          <a:xfrm>
            <a:off x="379017" y="3722839"/>
            <a:ext cx="6645601" cy="3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2D54-6026-AA8B-E81F-D3626B56C6B6}"/>
              </a:ext>
            </a:extLst>
          </p:cNvPr>
          <p:cNvSpPr txBox="1"/>
          <p:nvPr/>
        </p:nvSpPr>
        <p:spPr>
          <a:xfrm>
            <a:off x="374183" y="1936309"/>
            <a:ext cx="1061523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rewrite the Gaussian regression model as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we define the </a:t>
            </a:r>
            <a:r>
              <a:rPr lang="en-GB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residuals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our estimation as in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a little bit of </a:t>
            </a:r>
            <a:r>
              <a:rPr lang="en-GB" sz="2400" strike="sngStrike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magic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algebra we can obtain an expression for the residuals</a:t>
            </a: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98CEC4-16AA-FC37-2967-C211DF4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76" y="2894239"/>
            <a:ext cx="2921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35E80-C2D6-A0FE-9E3D-191F372D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20" y="4487744"/>
            <a:ext cx="6065520" cy="51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856FA7-7027-737B-2E03-9989386A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21" y="2195287"/>
            <a:ext cx="47117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80" y="5474343"/>
            <a:ext cx="10058400" cy="93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AABF-F266-A73C-9B33-CA70F86F8C7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ED69A9-53F9-81C4-63FA-F6B0F1CCE44D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7A474-6DA0-8FE2-9357-9BA95B496560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2B4FB-195C-4EA3-769A-D48AC39C2781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972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41447"/>
            <a:ext cx="10972800" cy="10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FEFFC-5470-8710-5A81-C47941386BC1}"/>
              </a:ext>
            </a:extLst>
          </p:cNvPr>
          <p:cNvSpPr txBox="1"/>
          <p:nvPr/>
        </p:nvSpPr>
        <p:spPr>
          <a:xfrm>
            <a:off x="486573" y="3429000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1746BD92-C25F-AA03-DBAD-61E7B18B1686}"/>
              </a:ext>
            </a:extLst>
          </p:cNvPr>
          <p:cNvSpPr/>
          <p:nvPr/>
        </p:nvSpPr>
        <p:spPr>
          <a:xfrm rot="10800000" flipH="1">
            <a:off x="1151738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216B-1359-F7BA-AF40-F0D4C1C015BE}"/>
              </a:ext>
            </a:extLst>
          </p:cNvPr>
          <p:cNvSpPr txBox="1"/>
          <p:nvPr/>
        </p:nvSpPr>
        <p:spPr>
          <a:xfrm>
            <a:off x="1576534" y="6015180"/>
            <a:ext cx="9514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practice, they never are… so it should  be “almost” 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135856-819F-4B9D-BA98-695DE4661CBB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807D7-77B3-BD69-54EA-10AA5E81B508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E089A-B090-F5CC-3C2A-8BB6178753AA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0463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BF19A-745C-82C6-7E34-2E814FB4EB4B}"/>
              </a:ext>
            </a:extLst>
          </p:cNvPr>
          <p:cNvSpPr txBox="1"/>
          <p:nvPr/>
        </p:nvSpPr>
        <p:spPr>
          <a:xfrm>
            <a:off x="486573" y="677098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E2049-FF05-38D1-EE31-8FDA3765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2"/>
          <a:stretch/>
        </p:blipFill>
        <p:spPr>
          <a:xfrm>
            <a:off x="1359977" y="2996059"/>
            <a:ext cx="9472046" cy="36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D22A2-0630-D1F0-CF5A-53907E7CB0F7}"/>
              </a:ext>
            </a:extLst>
          </p:cNvPr>
          <p:cNvSpPr txBox="1"/>
          <p:nvPr/>
        </p:nvSpPr>
        <p:spPr>
          <a:xfrm>
            <a:off x="3621505" y="6454626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AvgIncome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FC180-2D8D-AD2C-CB07-98F28907D9E7}"/>
              </a:ext>
            </a:extLst>
          </p:cNvPr>
          <p:cNvSpPr txBox="1"/>
          <p:nvPr/>
        </p:nvSpPr>
        <p:spPr>
          <a:xfrm rot="16200000">
            <a:off x="1621159" y="458291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87121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CB2B-48D4-5B24-7B8B-BF9824FC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789F6D-4F1C-5F33-9772-01F7A9D669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4686A-5398-51EE-D583-14927A90BFEE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1C804-F1B5-2769-4140-A02FDFEEB2B7}"/>
              </a:ext>
            </a:extLst>
          </p:cNvPr>
          <p:cNvSpPr txBox="1"/>
          <p:nvPr/>
        </p:nvSpPr>
        <p:spPr>
          <a:xfrm>
            <a:off x="118241" y="677098"/>
            <a:ext cx="11444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After using some pre-processing tricks…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Filter the </a:t>
            </a:r>
            <a:r>
              <a:rPr lang="en-GB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thresholded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house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Apply a logarithmic transformation to the target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46356-617C-7EF5-28C4-9A2BEB2E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" t="3356" r="4088"/>
          <a:stretch/>
        </p:blipFill>
        <p:spPr>
          <a:xfrm>
            <a:off x="230495" y="2619984"/>
            <a:ext cx="11731009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6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next natural step would be to model the data using </a:t>
            </a:r>
            <a:r>
              <a:rPr lang="en-GB" sz="26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0F407-4D9D-40BB-2F8F-FA66673B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89" y="1715844"/>
            <a:ext cx="6957822" cy="50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59B59-11EE-2089-B6C6-F11C9FA2ADD3}"/>
              </a:ext>
            </a:extLst>
          </p:cNvPr>
          <p:cNvSpPr txBox="1"/>
          <p:nvPr/>
        </p:nvSpPr>
        <p:spPr>
          <a:xfrm>
            <a:off x="569004" y="2344333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where the 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p+1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-dimensional vector of parameters can be estimated via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3280853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68" y="428133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00" y="4645444"/>
            <a:ext cx="3054135" cy="450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61301-2990-2548-427D-4F4EA1299DAE}"/>
              </a:ext>
            </a:extLst>
          </p:cNvPr>
          <p:cNvSpPr txBox="1"/>
          <p:nvPr/>
        </p:nvSpPr>
        <p:spPr>
          <a:xfrm>
            <a:off x="182706" y="5878436"/>
            <a:ext cx="1200929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How to describe the statistics of the vector of estimated parameters?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94BF02AA-8C90-0177-FFC6-A36C0123C1AD}"/>
              </a:ext>
            </a:extLst>
          </p:cNvPr>
          <p:cNvSpPr/>
          <p:nvPr/>
        </p:nvSpPr>
        <p:spPr>
          <a:xfrm rot="10800000" flipH="1">
            <a:off x="522652" y="600205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49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5538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733492" y="1649175"/>
            <a:ext cx="107250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Your final grade will be </a:t>
            </a:r>
            <a:r>
              <a:rPr lang="en-GB" sz="28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equally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split between: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FR" sz="280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Score on the TP reports</a:t>
            </a: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Score of the final exam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final exam is a </a:t>
            </a:r>
            <a:r>
              <a:rPr lang="en-FR" sz="28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mix of theoretical and practical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questions and will be done in the TP rooms using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A5F14-269B-3D9D-F705-CF0BA092D68F}"/>
              </a:ext>
            </a:extLst>
          </p:cNvPr>
          <p:cNvSpPr txBox="1"/>
          <p:nvPr/>
        </p:nvSpPr>
        <p:spPr>
          <a:xfrm>
            <a:off x="237600" y="12640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Course evaluation: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8C3D50-6AA2-3FF8-5304-37C6F30A90A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0A1B0-4765-D5BA-9B1B-046B89608921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0D6FD-FEA4-A264-B257-3106F7382410}"/>
              </a:ext>
            </a:extLst>
          </p:cNvPr>
          <p:cNvSpPr/>
          <p:nvPr/>
        </p:nvSpPr>
        <p:spPr>
          <a:xfrm>
            <a:off x="2205759" y="5209130"/>
            <a:ext cx="8895237" cy="1006140"/>
          </a:xfrm>
          <a:prstGeom prst="roundRect">
            <a:avLst/>
          </a:prstGeom>
          <a:noFill/>
          <a:ln w="381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AA420-6423-FD45-8287-B81DEB3B105D}"/>
              </a:ext>
            </a:extLst>
          </p:cNvPr>
          <p:cNvSpPr txBox="1"/>
          <p:nvPr/>
        </p:nvSpPr>
        <p:spPr>
          <a:xfrm>
            <a:off x="2451636" y="5344308"/>
            <a:ext cx="8895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be a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3h exam similar to a TP session</a:t>
            </a:r>
          </a:p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 sure to use at least once during the semester the ENSIMAG computers</a:t>
            </a:r>
          </a:p>
        </p:txBody>
      </p:sp>
      <p:pic>
        <p:nvPicPr>
          <p:cNvPr id="8" name="Graphic 7" descr="Warning outline">
            <a:extLst>
              <a:ext uri="{FF2B5EF4-FFF2-40B4-BE49-F238E27FC236}">
                <a16:creationId xmlns:a16="http://schemas.microsoft.com/office/drawing/2014/main" id="{6D311B5E-3C02-62E7-9182-A3E1ACEA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96" y="525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8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2CF5E-97AA-937A-4468-B5F665D299C5}"/>
              </a:ext>
            </a:extLst>
          </p:cNvPr>
          <p:cNvSpPr txBox="1"/>
          <p:nvPr/>
        </p:nvSpPr>
        <p:spPr>
          <a:xfrm>
            <a:off x="118241" y="95925"/>
            <a:ext cx="5290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Basic concepts of multivariate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118241" y="851339"/>
            <a:ext cx="5541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a random vector defined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AE304-08C1-06FF-432B-09175ABB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586" y="914140"/>
            <a:ext cx="518414" cy="3389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F7D3C-1419-A4C8-8C03-CBA5F068E665}"/>
              </a:ext>
            </a:extLst>
          </p:cNvPr>
          <p:cNvGrpSpPr/>
          <p:nvPr/>
        </p:nvGrpSpPr>
        <p:grpSpPr>
          <a:xfrm>
            <a:off x="3433467" y="2140167"/>
            <a:ext cx="5455340" cy="492443"/>
            <a:chOff x="3279228" y="1925726"/>
            <a:chExt cx="5455340" cy="492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84167-4CAD-4B28-8B81-4FB391298AA4}"/>
                </a:ext>
              </a:extLst>
            </p:cNvPr>
            <p:cNvSpPr txBox="1"/>
            <p:nvPr/>
          </p:nvSpPr>
          <p:spPr>
            <a:xfrm>
              <a:off x="3279228" y="1925726"/>
              <a:ext cx="54553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here each       </a:t>
              </a:r>
              <a:r>
                <a:rPr lang="en-GB" sz="2600" dirty="0" err="1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 a random variable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F0F2D6-D5A8-9947-2898-E945C607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238" y="2046102"/>
              <a:ext cx="335280" cy="279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E2D25B-8C32-A06C-4FDC-91ED9EE0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" y="1698030"/>
            <a:ext cx="2078701" cy="1453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54085-7C68-A592-0438-D908D1D0669C}"/>
              </a:ext>
            </a:extLst>
          </p:cNvPr>
          <p:cNvGrpSpPr/>
          <p:nvPr/>
        </p:nvGrpSpPr>
        <p:grpSpPr>
          <a:xfrm>
            <a:off x="1683643" y="3651023"/>
            <a:ext cx="9081336" cy="2757281"/>
            <a:chOff x="1780628" y="3539835"/>
            <a:chExt cx="9081336" cy="27572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AAA0E1-7417-FF49-66EA-F2328686F6C5}"/>
                </a:ext>
              </a:extLst>
            </p:cNvPr>
            <p:cNvSpPr txBox="1"/>
            <p:nvPr/>
          </p:nvSpPr>
          <p:spPr>
            <a:xfrm>
              <a:off x="2697568" y="3579502"/>
              <a:ext cx="18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Expectation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769DFD-503F-7738-38C8-C560AA4A417A}"/>
                </a:ext>
              </a:extLst>
            </p:cNvPr>
            <p:cNvSpPr txBox="1"/>
            <p:nvPr/>
          </p:nvSpPr>
          <p:spPr>
            <a:xfrm>
              <a:off x="6643282" y="3579503"/>
              <a:ext cx="31932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Covariance Matrix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26CD6A-DFF9-0BD3-18CC-8B343B31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983" y="5992316"/>
              <a:ext cx="3479800" cy="304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463B4B-7E62-3C2B-195C-C1941ACA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1137" y="4143776"/>
              <a:ext cx="4483100" cy="1397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71266B-4C0F-465A-D671-6E8FD1FC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3223" y="4171486"/>
              <a:ext cx="2806700" cy="139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D83D8B-5F60-EAE6-4A3F-DC1F6220BA87}"/>
                </a:ext>
              </a:extLst>
            </p:cNvPr>
            <p:cNvSpPr/>
            <p:nvPr/>
          </p:nvSpPr>
          <p:spPr>
            <a:xfrm>
              <a:off x="5836793" y="3539836"/>
              <a:ext cx="5025171" cy="225865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A990A-BF16-983B-A742-27F00B641CB1}"/>
                </a:ext>
              </a:extLst>
            </p:cNvPr>
            <p:cNvSpPr/>
            <p:nvPr/>
          </p:nvSpPr>
          <p:spPr>
            <a:xfrm>
              <a:off x="1780628" y="3539835"/>
              <a:ext cx="3691890" cy="2258653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3518964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95D33-2514-FE16-60A0-A2BD9A432352}"/>
              </a:ext>
            </a:extLst>
          </p:cNvPr>
          <p:cNvSpPr txBox="1"/>
          <p:nvPr/>
        </p:nvSpPr>
        <p:spPr>
          <a:xfrm>
            <a:off x="565175" y="1008134"/>
            <a:ext cx="11061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 random vector      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is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if, and only if, every linear combination 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966C5-ABD0-293C-06A1-E99D998B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17" y="1078148"/>
            <a:ext cx="332994" cy="280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0730F-447D-313C-6790-4D4A391D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49" y="1697295"/>
            <a:ext cx="1349502" cy="1069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F5A4A-A74B-722E-11E6-81F53656DF43}"/>
              </a:ext>
            </a:extLst>
          </p:cNvPr>
          <p:cNvSpPr txBox="1"/>
          <p:nvPr/>
        </p:nvSpPr>
        <p:spPr>
          <a:xfrm>
            <a:off x="565174" y="3762878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denote it as                               with                        and</a:t>
            </a:r>
            <a:endParaRPr lang="en-F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89891-B0B8-A354-5A38-5BF9D73C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1" y="3835713"/>
            <a:ext cx="1524762" cy="403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E26C1-F822-EB65-5B8C-BA8F0A9D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64" y="3852223"/>
            <a:ext cx="2050542" cy="40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158C5-4095-3CCA-98C8-D94C62DE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38" y="3835713"/>
            <a:ext cx="2202942" cy="4196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4CB6B-9DB7-642C-5231-62AC880102A9}"/>
              </a:ext>
            </a:extLst>
          </p:cNvPr>
          <p:cNvSpPr txBox="1"/>
          <p:nvPr/>
        </p:nvSpPr>
        <p:spPr>
          <a:xfrm>
            <a:off x="565174" y="3027052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its components has a normal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BEF4DB-5FEC-F3CE-2BD5-604FF22B7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234" y="5211490"/>
            <a:ext cx="9951532" cy="1080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824086-B66F-496C-3020-A1F20A55A6EB}"/>
              </a:ext>
            </a:extLst>
          </p:cNvPr>
          <p:cNvSpPr txBox="1"/>
          <p:nvPr/>
        </p:nvSpPr>
        <p:spPr>
          <a:xfrm>
            <a:off x="565173" y="4501412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the pdf is</a:t>
            </a:r>
            <a:endParaRPr lang="en-FR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A0040-0EF1-ABC5-9267-DE0568358E49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</p:spTree>
    <p:extLst>
      <p:ext uri="{BB962C8B-B14F-4D97-AF65-F5344CB8AC3E}">
        <p14:creationId xmlns:p14="http://schemas.microsoft.com/office/powerpoint/2010/main" val="256898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89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A47C6-0F9C-93F1-31C4-BB047AD45323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6EC81E-C35D-7861-C0E7-432114B0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8EAE063-4808-C67B-7FE6-F6DAC5CBE417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40211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44A2FA2-96BB-8182-D7E6-41B37F647EDF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952CA-F8E8-F7AD-1CC6-AB62A6CB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D335591-D6D2-2D8D-BBA8-F7CA6EAD4AD6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0FA65-3C49-BF21-F944-F198DDEBE688}"/>
              </a:ext>
            </a:extLst>
          </p:cNvPr>
          <p:cNvSpPr/>
          <p:nvPr/>
        </p:nvSpPr>
        <p:spPr>
          <a:xfrm>
            <a:off x="8262971" y="4411909"/>
            <a:ext cx="2748003" cy="10416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7CC85-D012-591A-206A-46F8E2F7FE50}"/>
              </a:ext>
            </a:extLst>
          </p:cNvPr>
          <p:cNvCxnSpPr>
            <a:cxnSpLocks/>
          </p:cNvCxnSpPr>
          <p:nvPr/>
        </p:nvCxnSpPr>
        <p:spPr>
          <a:xfrm flipV="1">
            <a:off x="8083867" y="3570510"/>
            <a:ext cx="0" cy="2542321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EA00C-7D0A-1C1D-4FDD-8432FD3A9478}"/>
              </a:ext>
            </a:extLst>
          </p:cNvPr>
          <p:cNvCxnSpPr>
            <a:cxnSpLocks/>
          </p:cNvCxnSpPr>
          <p:nvPr/>
        </p:nvCxnSpPr>
        <p:spPr>
          <a:xfrm>
            <a:off x="7928503" y="4923649"/>
            <a:ext cx="3535940" cy="0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9A10E6-ABB0-835D-A21E-80CCDDFD683C}"/>
              </a:ext>
            </a:extLst>
          </p:cNvPr>
          <p:cNvSpPr txBox="1"/>
          <p:nvPr/>
        </p:nvSpPr>
        <p:spPr>
          <a:xfrm>
            <a:off x="11524768" y="4701918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1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7E9E1-6193-B93C-6D3F-F282EC26383A}"/>
              </a:ext>
            </a:extLst>
          </p:cNvPr>
          <p:cNvSpPr txBox="1"/>
          <p:nvPr/>
        </p:nvSpPr>
        <p:spPr>
          <a:xfrm>
            <a:off x="7521539" y="334622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2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11D32A-58D8-404B-8A4B-9FCAFE3725BD}"/>
              </a:ext>
            </a:extLst>
          </p:cNvPr>
          <p:cNvSpPr/>
          <p:nvPr/>
        </p:nvSpPr>
        <p:spPr>
          <a:xfrm>
            <a:off x="4184446" y="4911387"/>
            <a:ext cx="3251200" cy="315310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B09793-462B-3E67-8C50-9180DA6E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46" y="4418832"/>
            <a:ext cx="325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87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problem of Gaussian multiple linear regression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10" y="1860426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8" y="300391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00" y="3368024"/>
            <a:ext cx="3054135" cy="450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1B9C-AB65-3F45-9511-06C757154AFD}"/>
              </a:ext>
            </a:extLst>
          </p:cNvPr>
          <p:cNvSpPr txBox="1"/>
          <p:nvPr/>
        </p:nvSpPr>
        <p:spPr>
          <a:xfrm>
            <a:off x="569004" y="4500880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write that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493D9-BA37-EB6F-669A-AD609AF7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08" y="5306595"/>
            <a:ext cx="4977384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545218" y="1485988"/>
            <a:ext cx="111015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main reference is the book by James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"Introduction to statistical learning with applications to Python"</a:t>
            </a:r>
            <a:endParaRPr lang="en-GB" sz="26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excellent reference is Hastie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"Elements of Statistical Learning”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Many of the examples in this course are taken from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Shalizi’s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“The truth about linear regression”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links to all these materials are available on the course website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67934-9ACB-E737-7C53-CB8531AEC42A}"/>
              </a:ext>
            </a:extLst>
          </p:cNvPr>
          <p:cNvSpPr txBox="1"/>
          <p:nvPr/>
        </p:nvSpPr>
        <p:spPr>
          <a:xfrm>
            <a:off x="237600" y="13129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Textbooks: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3DC2B-E6B2-9F35-BC6B-D83A24F5C3A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B05B5-4BBC-73AB-237C-8A656A28250C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</p:spTree>
    <p:extLst>
      <p:ext uri="{BB962C8B-B14F-4D97-AF65-F5344CB8AC3E}">
        <p14:creationId xmlns:p14="http://schemas.microsoft.com/office/powerpoint/2010/main" val="1882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224C4-71F9-6272-6B9D-44C8049DDC08}"/>
              </a:ext>
            </a:extLst>
          </p:cNvPr>
          <p:cNvSpPr txBox="1"/>
          <p:nvPr/>
        </p:nvSpPr>
        <p:spPr>
          <a:xfrm>
            <a:off x="237599" y="1168088"/>
            <a:ext cx="11000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About the </a:t>
            </a:r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practical sessions </a:t>
            </a:r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aka Travaux Pratique (TP):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27F01-501C-D3B6-8887-BB2AEA6707D3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FFBC5-FDF7-1C47-8637-6CD506127DF7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F915D-CB90-930C-8BFE-B253559C707D}"/>
              </a:ext>
            </a:extLst>
          </p:cNvPr>
          <p:cNvSpPr txBox="1"/>
          <p:nvPr/>
        </p:nvSpPr>
        <p:spPr>
          <a:xfrm>
            <a:off x="387055" y="1188703"/>
            <a:ext cx="11417890" cy="542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sessions are to be done using Python -- 🙂 and 😕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Teams of three students to be declared on Teide (if possible)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Three TPs with reports to be sent on the dates informed in the website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reports are to be written in </a:t>
            </a:r>
            <a:r>
              <a:rPr lang="en-GB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English</a:t>
            </a:r>
            <a:r>
              <a:rPr lang="en-GB" sz="26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sent in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ipynb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format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Suggestions: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Use as much as possible the computers from ENSIMAG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Avoid depending too much of fancy libraries and packages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Doing extra investigations and including references will be appreciated</a:t>
            </a:r>
          </a:p>
        </p:txBody>
      </p:sp>
    </p:spTree>
    <p:extLst>
      <p:ext uri="{BB962C8B-B14F-4D97-AF65-F5344CB8AC3E}">
        <p14:creationId xmlns:p14="http://schemas.microsoft.com/office/powerpoint/2010/main" val="386096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718953" y="3059668"/>
            <a:ext cx="6779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Tour on the course website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96F11-6E73-5C8D-ECC4-57BE3A2A3BF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2344-9602-2619-D2E1-1E717CB88C5B}"/>
              </a:ext>
            </a:extLst>
          </p:cNvPr>
          <p:cNvSpPr txBox="1"/>
          <p:nvPr/>
        </p:nvSpPr>
        <p:spPr>
          <a:xfrm>
            <a:off x="1275195" y="3798332"/>
            <a:ext cx="566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Website: </a:t>
            </a:r>
            <a:r>
              <a:rPr lang="en-GB" sz="2600" b="1" dirty="0" err="1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GB" sz="2600" b="1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/ISLA-Grenoble/</a:t>
            </a:r>
            <a:endParaRPr lang="en-FR" sz="2600" b="1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llage of a person&#10;&#10;Description automatically generated">
            <a:extLst>
              <a:ext uri="{FF2B5EF4-FFF2-40B4-BE49-F238E27FC236}">
                <a16:creationId xmlns:a16="http://schemas.microsoft.com/office/drawing/2014/main" id="{AD5B038C-FBD0-7BF1-C11B-EBF481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06" y="763287"/>
            <a:ext cx="3555853" cy="59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2718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18215</TotalTime>
  <Words>2269</Words>
  <Application>Microsoft Macintosh PowerPoint</Application>
  <PresentationFormat>Widescreen</PresentationFormat>
  <Paragraphs>331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Lato</vt:lpstr>
      <vt:lpstr>Lato Black</vt:lpstr>
      <vt:lpstr>Lato Light</vt:lpstr>
      <vt:lpstr>Roboto</vt:lpstr>
      <vt:lpstr>Roboto Black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566</cp:revision>
  <dcterms:created xsi:type="dcterms:W3CDTF">2022-01-14T10:39:20Z</dcterms:created>
  <dcterms:modified xsi:type="dcterms:W3CDTF">2026-01-06T20:19:25Z</dcterms:modified>
</cp:coreProperties>
</file>